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26" r:id="rId3"/>
    <p:sldId id="323" r:id="rId4"/>
    <p:sldId id="325" r:id="rId5"/>
    <p:sldId id="328" r:id="rId6"/>
    <p:sldId id="331" r:id="rId7"/>
    <p:sldId id="330" r:id="rId8"/>
    <p:sldId id="332" r:id="rId9"/>
  </p:sldIdLst>
  <p:sldSz cx="9144000" cy="6858000" type="screen4x3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357BB333-7513-415A-8BF1-8A06E7F48706}">
          <p14:sldIdLst>
            <p14:sldId id="256"/>
            <p14:sldId id="326"/>
            <p14:sldId id="323"/>
            <p14:sldId id="325"/>
            <p14:sldId id="328"/>
            <p14:sldId id="331"/>
            <p14:sldId id="330"/>
            <p14:sldId id="3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068"/>
    <a:srgbClr val="4A6F80"/>
    <a:srgbClr val="DEE884"/>
    <a:srgbClr val="B5AC7D"/>
    <a:srgbClr val="FFFF99"/>
    <a:srgbClr val="26A47A"/>
    <a:srgbClr val="CEE189"/>
    <a:srgbClr val="CBE7DC"/>
    <a:srgbClr val="9ED4C3"/>
    <a:srgbClr val="C6DA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28" autoAdjust="0"/>
  </p:normalViewPr>
  <p:slideViewPr>
    <p:cSldViewPr>
      <p:cViewPr varScale="1">
        <p:scale>
          <a:sx n="82" d="100"/>
          <a:sy n="82" d="100"/>
        </p:scale>
        <p:origin x="153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3982C86-D3E8-4489-BFA5-9743EA1103C3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226522D-8C52-4252-98EA-43BC63FEEC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318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6522D-8C52-4252-98EA-43BC63FEEC4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259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6522D-8C52-4252-98EA-43BC63FEEC4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2430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76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39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63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04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79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834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779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80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765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01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6E14-01DD-4D92-8C63-ABCA6CDF4FCA}" type="datetimeFigureOut">
              <a:rPr lang="it-IT" smtClean="0"/>
              <a:t>30/06/2022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4500-A0EF-488C-ABE0-74E8055BD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02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46E14-01DD-4D92-8C63-ABCA6CDF4FCA}" type="datetimeFigureOut">
              <a:rPr lang="it-IT" smtClean="0"/>
              <a:t>30/06/2022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/>
              <a:t>Comune di Monopoli – Segreteria Generale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64500-A0EF-488C-ABE0-74E8055BD0DA}" type="slidenum">
              <a:rPr lang="it-IT" smtClean="0"/>
              <a:t>‹N›</a:t>
            </a:fld>
            <a:endParaRPr lang="it-IT" dirty="0"/>
          </a:p>
        </p:txBody>
      </p:sp>
      <p:pic>
        <p:nvPicPr>
          <p:cNvPr id="7" name="Picture 2" descr="IntestazioneSX.jpg"/>
          <p:cNvPicPr/>
          <p:nvPr userDrawn="1"/>
        </p:nvPicPr>
        <p:blipFill>
          <a:blip r:embed="rId13"/>
          <a:stretch>
            <a:fillRect/>
          </a:stretch>
        </p:blipFill>
        <p:spPr>
          <a:xfrm>
            <a:off x="467544" y="260648"/>
            <a:ext cx="5041265" cy="84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55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2492896"/>
            <a:ext cx="7992888" cy="2016224"/>
          </a:xfrm>
        </p:spPr>
        <p:txBody>
          <a:bodyPr>
            <a:noAutofit/>
          </a:bodyPr>
          <a:lstStyle/>
          <a:p>
            <a:r>
              <a:rPr lang="it-IT" sz="3400" b="1" i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ALLEGATO al PIAO</a:t>
            </a:r>
            <a:br>
              <a:rPr lang="it-IT" sz="3400" b="1" i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it-IT" sz="3400" b="1" i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Piano della Formazione 2022-2024 </a:t>
            </a:r>
            <a:endParaRPr lang="it-IT" sz="2800" b="1" i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09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2060848"/>
            <a:ext cx="7776864" cy="3528392"/>
          </a:xfr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Il Piano della Formazione intende proporre una serie di iniziative formative rivolte al personale, finalizzate a:</a:t>
            </a:r>
            <a:endParaRPr lang="it-IT" sz="18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preparare i neo-assunti e il personale già inserito a ricoprire adeguatamente le posizioni e i ruoli a loro assegnati</a:t>
            </a:r>
          </a:p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promuovere in tutti i dipendenti la consapevolezza del proprio ruolo come «pubblici dipendenti»</a:t>
            </a:r>
          </a:p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aggiornare e formare il personale nell’ambito della salute e sicurezza nei luoghi di lavoro</a:t>
            </a:r>
          </a:p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favorire un innalzamento dei livelli di conoscenza della normativa e favorire la conoscenza degli istituti contrattuali e del codice di comportamento</a:t>
            </a:r>
          </a:p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favorire un’adeguata conoscenza delle potenzialità delle nuove tecnologie con la finalità di migliorare i servizi resi ai cittadini ed innalzare il livello delle competenze digitali</a:t>
            </a:r>
          </a:p>
        </p:txBody>
      </p:sp>
      <p:sp>
        <p:nvSpPr>
          <p:cNvPr id="4" name="Rettangolo 3"/>
          <p:cNvSpPr/>
          <p:nvPr/>
        </p:nvSpPr>
        <p:spPr>
          <a:xfrm>
            <a:off x="5292080" y="251994"/>
            <a:ext cx="35283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30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Obiettivi</a:t>
            </a:r>
          </a:p>
        </p:txBody>
      </p:sp>
    </p:spTree>
    <p:extLst>
      <p:ext uri="{BB962C8B-B14F-4D97-AF65-F5344CB8AC3E}">
        <p14:creationId xmlns:p14="http://schemas.microsoft.com/office/powerpoint/2010/main" val="308641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5084007" y="188640"/>
            <a:ext cx="405999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Aree tematiche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95536" y="1484784"/>
            <a:ext cx="8640960" cy="446449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400" dirty="0">
                <a:solidFill>
                  <a:schemeClr val="accent3">
                    <a:lumMod val="50000"/>
                  </a:schemeClr>
                </a:solidFill>
              </a:rPr>
              <a:t>    </a:t>
            </a:r>
          </a:p>
          <a:p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Le attività</a:t>
            </a:r>
            <a:r>
              <a:rPr lang="it-IT" sz="1600" dirty="0">
                <a:solidFill>
                  <a:schemeClr val="tx1"/>
                </a:solidFill>
              </a:rPr>
              <a:t>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formative</a:t>
            </a:r>
            <a:r>
              <a:rPr lang="it-IT" sz="1600" dirty="0">
                <a:solidFill>
                  <a:schemeClr val="tx1"/>
                </a:solidFill>
              </a:rPr>
              <a:t>,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saranno</a:t>
            </a:r>
            <a:r>
              <a:rPr lang="it-IT" sz="1600" dirty="0">
                <a:solidFill>
                  <a:schemeClr val="tx1"/>
                </a:solidFill>
              </a:rPr>
              <a:t>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definite e</a:t>
            </a:r>
            <a:r>
              <a:rPr lang="it-IT" sz="1600" dirty="0">
                <a:solidFill>
                  <a:schemeClr val="tx1"/>
                </a:solidFill>
              </a:rPr>
              <a:t>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proposte</a:t>
            </a:r>
            <a:r>
              <a:rPr lang="it-IT" sz="1600" dirty="0">
                <a:solidFill>
                  <a:schemeClr val="tx1"/>
                </a:solidFill>
              </a:rPr>
              <a:t>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con la finalità di rispondere alle diverse esigenze le seguenti aree tematiche:</a:t>
            </a:r>
          </a:p>
          <a:p>
            <a:endParaRPr lang="it-IT" sz="16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Ambito amministrativo-contabile</a:t>
            </a:r>
          </a:p>
          <a:p>
            <a:r>
              <a:rPr lang="it-IT" sz="1400" dirty="0">
                <a:solidFill>
                  <a:schemeClr val="accent1">
                    <a:lumMod val="75000"/>
                  </a:schemeClr>
                </a:solidFill>
              </a:rPr>
              <a:t>Fornire al personale conoscenze tecnico-specialistiche relative al bilancio, alla gestione finanziaria e agli aspetti contabili dell’ente</a:t>
            </a:r>
          </a:p>
          <a:p>
            <a:endParaRPr lang="it-IT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 Ambito tecnico-specialistico </a:t>
            </a:r>
          </a:p>
          <a:p>
            <a:r>
              <a:rPr lang="it-IT" sz="1400" dirty="0">
                <a:solidFill>
                  <a:schemeClr val="accent1">
                    <a:lumMod val="75000"/>
                  </a:schemeClr>
                </a:solidFill>
              </a:rPr>
              <a:t> Dare risposte a quelle esigenze specifiche manifestate dai vari settori in termini di competenze specialistiche da       sviluppare tramite interventi mirati</a:t>
            </a:r>
          </a:p>
          <a:p>
            <a:endParaRPr lang="it-IT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Ambito di formazione obbligatoria</a:t>
            </a:r>
          </a:p>
          <a:p>
            <a:r>
              <a:rPr lang="it-IT" sz="1400" dirty="0">
                <a:solidFill>
                  <a:schemeClr val="accent1">
                    <a:lumMod val="75000"/>
                  </a:schemeClr>
                </a:solidFill>
              </a:rPr>
              <a:t>Assicurare al personale formazione continua in materia di salute e sicurezza nei luoghi di lavoro, prevenzione della corruzione, trasparenza e privacy</a:t>
            </a:r>
          </a:p>
          <a:p>
            <a:endParaRPr lang="it-IT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Ambito digitalizzazione </a:t>
            </a:r>
          </a:p>
          <a:p>
            <a:r>
              <a:rPr lang="it-IT" sz="1400" dirty="0">
                <a:solidFill>
                  <a:schemeClr val="accent1">
                    <a:lumMod val="75000"/>
                  </a:schemeClr>
                </a:solidFill>
              </a:rPr>
              <a:t>Favorire lo sviluppo di competenze digitali necessarie per gestire una diversa organizzazione del lavoro e per una gestione efficiente del lavoro agile</a:t>
            </a:r>
          </a:p>
          <a:p>
            <a:endParaRPr lang="it-IT" sz="1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it-IT" sz="1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8017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allone 13"/>
          <p:cNvSpPr/>
          <p:nvPr/>
        </p:nvSpPr>
        <p:spPr>
          <a:xfrm>
            <a:off x="1189856" y="5085184"/>
            <a:ext cx="2193072" cy="720080"/>
          </a:xfrm>
          <a:prstGeom prst="chevron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+mj-lt"/>
              </a:rPr>
              <a:t>Valutazione gradimento e impatto</a:t>
            </a:r>
          </a:p>
        </p:txBody>
      </p:sp>
      <p:sp>
        <p:nvSpPr>
          <p:cNvPr id="16" name="Gallone 15"/>
          <p:cNvSpPr/>
          <p:nvPr/>
        </p:nvSpPr>
        <p:spPr>
          <a:xfrm>
            <a:off x="1188439" y="3368351"/>
            <a:ext cx="2193072" cy="720080"/>
          </a:xfrm>
          <a:prstGeom prst="chevron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+mj-lt"/>
              </a:rPr>
              <a:t>Programmazione attività</a:t>
            </a:r>
          </a:p>
        </p:txBody>
      </p:sp>
      <p:sp>
        <p:nvSpPr>
          <p:cNvPr id="17" name="Gallone 16"/>
          <p:cNvSpPr/>
          <p:nvPr/>
        </p:nvSpPr>
        <p:spPr>
          <a:xfrm>
            <a:off x="1239578" y="1765959"/>
            <a:ext cx="2193072" cy="720080"/>
          </a:xfrm>
          <a:prstGeom prst="chevron">
            <a:avLst/>
          </a:prstGeom>
          <a:solidFill>
            <a:srgbClr val="92D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+mj-lt"/>
              </a:rPr>
              <a:t>Rilevazione dei bisogni formativi</a:t>
            </a:r>
          </a:p>
        </p:txBody>
      </p:sp>
      <p:sp>
        <p:nvSpPr>
          <p:cNvPr id="20" name="Gallone 19"/>
          <p:cNvSpPr/>
          <p:nvPr/>
        </p:nvSpPr>
        <p:spPr>
          <a:xfrm>
            <a:off x="3384682" y="3368351"/>
            <a:ext cx="2124538" cy="72008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Confronto con le OOSS e CUG</a:t>
            </a:r>
          </a:p>
        </p:txBody>
      </p:sp>
      <p:sp>
        <p:nvSpPr>
          <p:cNvPr id="21" name="Gallone 20"/>
          <p:cNvSpPr/>
          <p:nvPr/>
        </p:nvSpPr>
        <p:spPr>
          <a:xfrm>
            <a:off x="3473971" y="1765959"/>
            <a:ext cx="2124538" cy="72008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+mj-lt"/>
              </a:rPr>
              <a:t>Individuazione esigenze e priorità</a:t>
            </a:r>
          </a:p>
        </p:txBody>
      </p:sp>
      <p:sp>
        <p:nvSpPr>
          <p:cNvPr id="22" name="Gallone 21"/>
          <p:cNvSpPr/>
          <p:nvPr/>
        </p:nvSpPr>
        <p:spPr>
          <a:xfrm>
            <a:off x="3428738" y="5085184"/>
            <a:ext cx="2124538" cy="72008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Valutazione del gradimento</a:t>
            </a:r>
          </a:p>
        </p:txBody>
      </p:sp>
      <p:sp>
        <p:nvSpPr>
          <p:cNvPr id="23" name="Gallone 22"/>
          <p:cNvSpPr/>
          <p:nvPr/>
        </p:nvSpPr>
        <p:spPr>
          <a:xfrm>
            <a:off x="5521509" y="5085184"/>
            <a:ext cx="2124538" cy="72008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Valutazione </a:t>
            </a:r>
          </a:p>
          <a:p>
            <a:pPr algn="ctr"/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dell’impatto</a:t>
            </a:r>
          </a:p>
        </p:txBody>
      </p:sp>
      <p:sp>
        <p:nvSpPr>
          <p:cNvPr id="24" name="Gallone 23"/>
          <p:cNvSpPr/>
          <p:nvPr/>
        </p:nvSpPr>
        <p:spPr>
          <a:xfrm>
            <a:off x="5457659" y="3385094"/>
            <a:ext cx="2124538" cy="72008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Progettazione percorsi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4139952" y="217401"/>
            <a:ext cx="46805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30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Fasi dell’attività</a:t>
            </a:r>
          </a:p>
        </p:txBody>
      </p:sp>
      <p:sp>
        <p:nvSpPr>
          <p:cNvPr id="30" name="Gallone 29"/>
          <p:cNvSpPr/>
          <p:nvPr/>
        </p:nvSpPr>
        <p:spPr>
          <a:xfrm>
            <a:off x="5529014" y="1765959"/>
            <a:ext cx="2124538" cy="72008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+mj-lt"/>
              </a:rPr>
              <a:t>Definizione del Piano della formazione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1115616" y="1623657"/>
            <a:ext cx="6624736" cy="941247"/>
          </a:xfrm>
          <a:prstGeom prst="rect">
            <a:avLst/>
          </a:prstGeom>
          <a:noFill/>
          <a:ln w="41275" cmpd="sng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755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/>
          <p:cNvSpPr/>
          <p:nvPr/>
        </p:nvSpPr>
        <p:spPr>
          <a:xfrm>
            <a:off x="2627784" y="1387864"/>
            <a:ext cx="6187266" cy="4940190"/>
          </a:xfrm>
          <a:prstGeom prst="ellipse">
            <a:avLst/>
          </a:prstGeom>
          <a:gradFill flip="none" rotWithShape="1">
            <a:gsLst>
              <a:gs pos="26000">
                <a:schemeClr val="accent5">
                  <a:lumMod val="20000"/>
                  <a:lumOff val="80000"/>
                </a:schemeClr>
              </a:gs>
              <a:gs pos="0">
                <a:srgbClr val="FFEFD1"/>
              </a:gs>
              <a:gs pos="83000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b="1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nettore 2"/>
          <p:cNvSpPr/>
          <p:nvPr/>
        </p:nvSpPr>
        <p:spPr>
          <a:xfrm>
            <a:off x="5940152" y="3400861"/>
            <a:ext cx="1433930" cy="1022226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Salute e sicurezza nei luoghi di lavoro</a:t>
            </a:r>
          </a:p>
        </p:txBody>
      </p:sp>
      <p:sp>
        <p:nvSpPr>
          <p:cNvPr id="5" name="Connettore 4"/>
          <p:cNvSpPr/>
          <p:nvPr/>
        </p:nvSpPr>
        <p:spPr>
          <a:xfrm>
            <a:off x="6027336" y="5006917"/>
            <a:ext cx="1508925" cy="999169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Anti corruzione</a:t>
            </a:r>
          </a:p>
        </p:txBody>
      </p:sp>
      <p:sp>
        <p:nvSpPr>
          <p:cNvPr id="6" name="Connettore 5"/>
          <p:cNvSpPr/>
          <p:nvPr/>
        </p:nvSpPr>
        <p:spPr>
          <a:xfrm>
            <a:off x="4131996" y="3400861"/>
            <a:ext cx="1433930" cy="1022226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Qualità del servizio</a:t>
            </a:r>
          </a:p>
        </p:txBody>
      </p:sp>
      <p:sp>
        <p:nvSpPr>
          <p:cNvPr id="9" name="Rettangolo 8"/>
          <p:cNvSpPr/>
          <p:nvPr/>
        </p:nvSpPr>
        <p:spPr>
          <a:xfrm>
            <a:off x="2267744" y="117039"/>
            <a:ext cx="6803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8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Piano della formazione - Linee di intervento </a:t>
            </a:r>
          </a:p>
        </p:txBody>
      </p:sp>
      <p:sp>
        <p:nvSpPr>
          <p:cNvPr id="11" name="Connettore 10"/>
          <p:cNvSpPr/>
          <p:nvPr/>
        </p:nvSpPr>
        <p:spPr>
          <a:xfrm>
            <a:off x="345989" y="1798155"/>
            <a:ext cx="1690508" cy="1133599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Formazione SSPA</a:t>
            </a:r>
          </a:p>
        </p:txBody>
      </p:sp>
      <p:sp>
        <p:nvSpPr>
          <p:cNvPr id="14" name="Connettore 13"/>
          <p:cNvSpPr/>
          <p:nvPr/>
        </p:nvSpPr>
        <p:spPr>
          <a:xfrm>
            <a:off x="397805" y="3345174"/>
            <a:ext cx="1578022" cy="1133599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Formazione ANCI - IFEL</a:t>
            </a:r>
          </a:p>
        </p:txBody>
      </p:sp>
      <p:sp>
        <p:nvSpPr>
          <p:cNvPr id="16" name="Connettore 15"/>
          <p:cNvSpPr/>
          <p:nvPr/>
        </p:nvSpPr>
        <p:spPr>
          <a:xfrm>
            <a:off x="3081982" y="2244114"/>
            <a:ext cx="1460133" cy="958529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Giuridico-normativa</a:t>
            </a:r>
          </a:p>
        </p:txBody>
      </p:sp>
      <p:sp>
        <p:nvSpPr>
          <p:cNvPr id="18" name="Connettore 17"/>
          <p:cNvSpPr/>
          <p:nvPr/>
        </p:nvSpPr>
        <p:spPr>
          <a:xfrm>
            <a:off x="6444208" y="2029515"/>
            <a:ext cx="1512168" cy="997543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Sviluppo competenze digitali</a:t>
            </a:r>
          </a:p>
        </p:txBody>
      </p:sp>
      <p:sp>
        <p:nvSpPr>
          <p:cNvPr id="19" name="Connettore 18"/>
          <p:cNvSpPr/>
          <p:nvPr/>
        </p:nvSpPr>
        <p:spPr>
          <a:xfrm>
            <a:off x="4685434" y="1705417"/>
            <a:ext cx="1512167" cy="1031315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>
                <a:solidFill>
                  <a:schemeClr val="accent1">
                    <a:lumMod val="75000"/>
                  </a:schemeClr>
                </a:solidFill>
              </a:rPr>
              <a:t>Amministrativo contabile</a:t>
            </a:r>
          </a:p>
        </p:txBody>
      </p:sp>
      <p:sp>
        <p:nvSpPr>
          <p:cNvPr id="22" name="Connettore 21"/>
          <p:cNvSpPr/>
          <p:nvPr/>
        </p:nvSpPr>
        <p:spPr>
          <a:xfrm>
            <a:off x="4159235" y="4978133"/>
            <a:ext cx="1524655" cy="1031315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Trasparenza e Privacy</a:t>
            </a:r>
          </a:p>
        </p:txBody>
      </p:sp>
      <p:sp>
        <p:nvSpPr>
          <p:cNvPr id="20" name="Connettore 19">
            <a:extLst>
              <a:ext uri="{FF2B5EF4-FFF2-40B4-BE49-F238E27FC236}">
                <a16:creationId xmlns:a16="http://schemas.microsoft.com/office/drawing/2014/main" id="{35438395-27E1-44DE-AE83-27D8B6713F66}"/>
              </a:ext>
            </a:extLst>
          </p:cNvPr>
          <p:cNvSpPr/>
          <p:nvPr/>
        </p:nvSpPr>
        <p:spPr>
          <a:xfrm>
            <a:off x="427808" y="4892193"/>
            <a:ext cx="1619479" cy="1133599"/>
          </a:xfrm>
          <a:prstGeom prst="flowChartConnector">
            <a:avLst/>
          </a:prstGeom>
          <a:gradFill flip="none" rotWithShape="1">
            <a:gsLst>
              <a:gs pos="1000">
                <a:schemeClr val="accent5">
                  <a:lumMod val="20000"/>
                  <a:lumOff val="80000"/>
                </a:schemeClr>
              </a:gs>
              <a:gs pos="0">
                <a:schemeClr val="accent5">
                  <a:lumMod val="20000"/>
                  <a:lumOff val="80000"/>
                </a:schemeClr>
              </a:gs>
              <a:gs pos="73736">
                <a:schemeClr val="accent3">
                  <a:lumMod val="60000"/>
                  <a:lumOff val="40000"/>
                </a:schemeClr>
              </a:gs>
              <a:gs pos="2000">
                <a:schemeClr val="accent3">
                  <a:lumMod val="60000"/>
                  <a:lumOff val="40000"/>
                </a:schemeClr>
              </a:gs>
              <a:gs pos="30000">
                <a:schemeClr val="accent5">
                  <a:lumMod val="60000"/>
                  <a:lumOff val="40000"/>
                </a:schemeClr>
              </a:gs>
            </a:gsLst>
            <a:lin ang="2700000" scaled="0"/>
            <a:tileRect/>
          </a:gradFill>
          <a:ln>
            <a:solidFill>
              <a:schemeClr val="accent1">
                <a:lumMod val="60000"/>
                <a:lumOff val="40000"/>
                <a:alpha val="50000"/>
              </a:schemeClr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Formazione INPS </a:t>
            </a:r>
          </a:p>
          <a:p>
            <a:pPr algn="ctr"/>
            <a:r>
              <a:rPr lang="it-IT" sz="1100" b="1" dirty="0">
                <a:solidFill>
                  <a:schemeClr val="accent1">
                    <a:lumMod val="75000"/>
                  </a:schemeClr>
                </a:solidFill>
              </a:rPr>
              <a:t>VALORE PA</a:t>
            </a:r>
          </a:p>
        </p:txBody>
      </p:sp>
    </p:spTree>
    <p:extLst>
      <p:ext uri="{BB962C8B-B14F-4D97-AF65-F5344CB8AC3E}">
        <p14:creationId xmlns:p14="http://schemas.microsoft.com/office/powerpoint/2010/main" val="180499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94B48F4-B2DC-4CB5-8581-0EC506587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40768"/>
            <a:ext cx="8156398" cy="4587974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0243FD99-7269-4FF2-B8C5-BF4908792C55}"/>
              </a:ext>
            </a:extLst>
          </p:cNvPr>
          <p:cNvSpPr/>
          <p:nvPr/>
        </p:nvSpPr>
        <p:spPr>
          <a:xfrm>
            <a:off x="3635896" y="116632"/>
            <a:ext cx="52841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Il progetto </a:t>
            </a:r>
            <a:r>
              <a:rPr lang="it-IT" sz="2600" b="1" i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Syllabus</a:t>
            </a: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Sviluppo delle competenze digitali</a:t>
            </a:r>
          </a:p>
        </p:txBody>
      </p:sp>
    </p:spTree>
    <p:extLst>
      <p:ext uri="{BB962C8B-B14F-4D97-AF65-F5344CB8AC3E}">
        <p14:creationId xmlns:p14="http://schemas.microsoft.com/office/powerpoint/2010/main" val="163851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15"/>
          <p:cNvSpPr/>
          <p:nvPr/>
        </p:nvSpPr>
        <p:spPr>
          <a:xfrm>
            <a:off x="3635896" y="116632"/>
            <a:ext cx="52841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Il progetto </a:t>
            </a:r>
            <a:r>
              <a:rPr lang="it-IT" sz="2600" b="1" i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Syllabus</a:t>
            </a: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Sviluppo delle competenze digitali</a:t>
            </a:r>
          </a:p>
        </p:txBody>
      </p:sp>
      <p:sp>
        <p:nvSpPr>
          <p:cNvPr id="3" name="Rettangolo 2"/>
          <p:cNvSpPr/>
          <p:nvPr/>
        </p:nvSpPr>
        <p:spPr>
          <a:xfrm>
            <a:off x="672978" y="1384274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Il </a:t>
            </a:r>
            <a:r>
              <a:rPr lang="it-IT" sz="1600" b="1" dirty="0" err="1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Syllabus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“</a:t>
            </a:r>
            <a:r>
              <a:rPr lang="it-IT" sz="1600" i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Competenze digitali per la PA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” è il documento che descrive l’insieme minimo delle conoscenze e abilità che ogni dipendente pubblico, non specialista IT, dovrebbe possedere per partecipare attivamente alla trasformazione digitale della pubblica amministrazione.</a:t>
            </a:r>
          </a:p>
          <a:p>
            <a:endParaRPr lang="it-IT" sz="16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  <a:p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Nell’ottica di favorire la digitalizzazione dei processi resi ai cittadini innalzando il livello di conoscenze del proprio personale, i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l Comune di Monopoli ha aderito al progetto proposto dalla Funzione Pubblica.</a:t>
            </a:r>
            <a:endParaRPr lang="it-IT" sz="16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672978" y="3631475"/>
            <a:ext cx="7992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Gli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obiettivi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principali del piano di sviluppo delle competenze digitali, rivolto a tutti i dipendenti pubblici, sono:</a:t>
            </a:r>
          </a:p>
          <a:p>
            <a:endParaRPr lang="it-IT" sz="16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formare sulle competenze digitali di base, relative alle capacità necessarie per operare in un   contesto digitale utilizzando tecnologie e strumenti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informare e orientare sul più ampio contesto della Trasformazione digitale, in modo da conoscere e contribuire a sviluppare la digitalizzazione dei servizi</a:t>
            </a:r>
          </a:p>
        </p:txBody>
      </p:sp>
    </p:spTree>
    <p:extLst>
      <p:ext uri="{BB962C8B-B14F-4D97-AF65-F5344CB8AC3E}">
        <p14:creationId xmlns:p14="http://schemas.microsoft.com/office/powerpoint/2010/main" val="3827092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3D9BEC9-97A6-4048-9162-A8D5D835DEAD}"/>
              </a:ext>
            </a:extLst>
          </p:cNvPr>
          <p:cNvSpPr/>
          <p:nvPr/>
        </p:nvSpPr>
        <p:spPr>
          <a:xfrm>
            <a:off x="755576" y="2132856"/>
            <a:ext cx="7560840" cy="325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  <a:spcAft>
                <a:spcPts val="600"/>
              </a:spcAft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L’iniziativa si propone di affiancare e sostenere il personale nella fase di transizione al nuovo sistema di gestione dei flussi documentali che ha interessato il Comune di Monopoli nel corso del 2022.</a:t>
            </a:r>
          </a:p>
          <a:p>
            <a:pPr>
              <a:lnSpc>
                <a:spcPts val="1500"/>
              </a:lnSpc>
              <a:spcAft>
                <a:spcPts val="600"/>
              </a:spcAft>
            </a:pPr>
            <a:endParaRPr lang="it-IT" sz="16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  <a:p>
            <a:pPr>
              <a:lnSpc>
                <a:spcPts val="1500"/>
              </a:lnSpc>
              <a:spcAft>
                <a:spcPts val="600"/>
              </a:spcAft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L’iniziativa si pone l’obiettivo di fornire ai partecipanti le nozioni utili ad impostare correttamente gli atti amministrativi attraverso l’utilizzo del sistema di gestione degli atti e il loro raccordo con il sistema contabile.</a:t>
            </a:r>
          </a:p>
          <a:p>
            <a:pPr>
              <a:lnSpc>
                <a:spcPts val="1500"/>
              </a:lnSpc>
              <a:spcAft>
                <a:spcPts val="600"/>
              </a:spcAft>
            </a:pPr>
            <a:endParaRPr lang="it-IT" sz="16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  <a:p>
            <a:pPr>
              <a:lnSpc>
                <a:spcPts val="1500"/>
              </a:lnSpc>
              <a:spcAft>
                <a:spcPts val="600"/>
              </a:spcAft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L’intervento formativo prevede un modulo operativo volto a seguire l’iter del flusso documentale digitalizzato. </a:t>
            </a:r>
          </a:p>
          <a:p>
            <a:pPr>
              <a:lnSpc>
                <a:spcPts val="1500"/>
              </a:lnSpc>
              <a:spcAft>
                <a:spcPts val="600"/>
              </a:spcAft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In particolare prevede la formazione dei dipendenti sulle modalità di gestione del protocollo informatico, della gestione del flusso documentale per l’approvazione degli atti amministrativi e delle delibere.</a:t>
            </a:r>
          </a:p>
          <a:p>
            <a:pPr>
              <a:lnSpc>
                <a:spcPts val="1500"/>
              </a:lnSpc>
              <a:spcAft>
                <a:spcPts val="600"/>
              </a:spcAft>
            </a:pPr>
            <a:endParaRPr lang="it-IT" sz="1600" dirty="0">
              <a:solidFill>
                <a:schemeClr val="accent1">
                  <a:lumMod val="7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2148F49B-665F-49D9-949F-BD43A39637D4}"/>
              </a:ext>
            </a:extLst>
          </p:cNvPr>
          <p:cNvSpPr/>
          <p:nvPr/>
        </p:nvSpPr>
        <p:spPr>
          <a:xfrm>
            <a:off x="3635896" y="116632"/>
            <a:ext cx="52841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Il progetto formativo per la gestione dei flussi documentali</a:t>
            </a:r>
          </a:p>
        </p:txBody>
      </p:sp>
    </p:spTree>
    <p:extLst>
      <p:ext uri="{BB962C8B-B14F-4D97-AF65-F5344CB8AC3E}">
        <p14:creationId xmlns:p14="http://schemas.microsoft.com/office/powerpoint/2010/main" val="19208155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2719</TotalTime>
  <Words>587</Words>
  <Application>Microsoft Office PowerPoint</Application>
  <PresentationFormat>Presentazione su schermo (4:3)</PresentationFormat>
  <Paragraphs>68</Paragraphs>
  <Slides>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Tema di Office</vt:lpstr>
      <vt:lpstr>ALLEGATO al PIAO Piano della Formazione 2022-2024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Indagine di clima organizzativo del personale del Comune di Monopoli</dc:title>
  <dc:creator>MARA CALELLA</dc:creator>
  <cp:lastModifiedBy>MARA CALELLA</cp:lastModifiedBy>
  <cp:revision>407</cp:revision>
  <cp:lastPrinted>2019-12-31T10:58:33Z</cp:lastPrinted>
  <dcterms:created xsi:type="dcterms:W3CDTF">2019-03-28T08:12:11Z</dcterms:created>
  <dcterms:modified xsi:type="dcterms:W3CDTF">2022-06-30T10:48:37Z</dcterms:modified>
</cp:coreProperties>
</file>